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68" r:id="rId3"/>
    <p:sldId id="258" r:id="rId4"/>
    <p:sldId id="259" r:id="rId5"/>
    <p:sldId id="260" r:id="rId6"/>
    <p:sldId id="261" r:id="rId7"/>
    <p:sldId id="266" r:id="rId8"/>
    <p:sldId id="269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42AB3-6488-9178-7D5B-FF92F5B6D8BE}" v="48" dt="2023-04-08T04:03:23.085"/>
    <p1510:client id="{0CC93EE4-CCD2-4EB3-4C12-C8D00AB8CCB4}" v="79" dt="2023-03-29T16:01:54.082"/>
    <p1510:client id="{38798D04-609E-4FBE-8128-2D6DAAE6F70E}" v="154" dt="2023-03-29T16:46:05.268"/>
    <p1510:client id="{714C9A33-0E66-2511-AACF-6770C7ACEC87}" v="577" dt="2023-04-05T23:30:36.714"/>
    <p1510:client id="{7D950346-AA77-338E-0293-2D4024259752}" v="123" dt="2023-04-04T23:19:12.711"/>
    <p1510:client id="{84A8B15E-A4E5-2556-F27D-C6F4D0D72468}" v="19" dt="2023-03-30T18:35:56.668"/>
    <p1510:client id="{BEB3F8F4-E746-4939-9C90-A8AF6A8FE72A}" v="81" dt="2023-03-19T20:55:24.312"/>
    <p1510:client id="{D33B02BC-98C2-81E6-9E77-81FB7409C0A9}" v="446" dt="2023-03-29T17:42:26.385"/>
    <p1510:client id="{F2DBD518-A5F5-DF7A-0C7C-8F1AA69F0B66}" v="614" dt="2023-03-29T16:27:20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6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8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3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7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49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7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53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8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0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9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7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CCD21F58-E201-00A3-9A93-B51363A5C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909" r="19410" b="1"/>
          <a:stretch/>
        </p:blipFill>
        <p:spPr>
          <a:xfrm>
            <a:off x="20" y="24591"/>
            <a:ext cx="6095980" cy="6856419"/>
          </a:xfrm>
          <a:prstGeom prst="rect">
            <a:avLst/>
          </a:prstGeom>
        </p:spPr>
      </p:pic>
      <p:sp>
        <p:nvSpPr>
          <p:cNvPr id="51" name="Freeform: Shape 33">
            <a:extLst>
              <a:ext uri="{FF2B5EF4-FFF2-40B4-BE49-F238E27FC236}">
                <a16:creationId xmlns:a16="http://schemas.microsoft.com/office/drawing/2014/main" id="{5A3C1309-6746-738B-1344-198FEB9C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  <a:gs pos="42000">
                <a:schemeClr val="accent1">
                  <a:lumMod val="60000"/>
                  <a:lumOff val="40000"/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192" y="2286001"/>
            <a:ext cx="3853981" cy="1367491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rial Nova"/>
                <a:cs typeface="Calibri Light"/>
              </a:rPr>
              <a:t>Contour Mapping of Crustal Magnetism on Mars</a:t>
            </a:r>
            <a:r>
              <a:rPr lang="en-US" sz="2000" dirty="0">
                <a:solidFill>
                  <a:srgbClr val="000000"/>
                </a:solidFill>
                <a:cs typeface="Calibri Light"/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161" y="3966683"/>
            <a:ext cx="2961968" cy="93903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 Nova"/>
              </a:rPr>
              <a:t>Daniel Gonzalez 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 Nova"/>
              </a:rPr>
              <a:t>Dr. Lon Hood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 Nova"/>
              </a:rPr>
              <a:t>NASA/Arizona Space Grant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 Nova"/>
              </a:rPr>
              <a:t>University of Arizona</a:t>
            </a:r>
          </a:p>
        </p:txBody>
      </p:sp>
      <p:pic>
        <p:nvPicPr>
          <p:cNvPr id="5" name="Picture 5" descr="A picture containing chocolate, nature, pan&#10;&#10;Description automatically generated">
            <a:extLst>
              <a:ext uri="{FF2B5EF4-FFF2-40B4-BE49-F238E27FC236}">
                <a16:creationId xmlns:a16="http://schemas.microsoft.com/office/drawing/2014/main" id="{9DE109BE-B9C4-806F-3DA4-B56101AB9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850" r="31361" b="1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  <p:cxnSp>
        <p:nvCxnSpPr>
          <p:cNvPr id="52" name="Straight Connector 35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6798D13-8E0A-12D2-1279-3EBB42013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" y="5057929"/>
            <a:ext cx="1364226" cy="1805756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40A40A55-93E8-0E2F-9E1C-4D9ACE54F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141" y="5486989"/>
            <a:ext cx="1292943" cy="1365505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83CE761D-09A2-8D98-265F-06300C8A4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592" y="5721670"/>
            <a:ext cx="1034847" cy="10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 -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9E74A-13F5-944A-C734-19770BF9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49" y="-318855"/>
            <a:ext cx="4229100" cy="1141004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rial Nova"/>
              </a:rPr>
              <a:t>Background</a:t>
            </a:r>
          </a:p>
        </p:txBody>
      </p:sp>
      <p:pic>
        <p:nvPicPr>
          <p:cNvPr id="4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11C0176B-4CC0-7B1B-EF61-A6F1FC2F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9" r="9292" b="2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4C034A3-340A-C59E-AC73-7F311C62F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07718" y="4726089"/>
            <a:ext cx="1585452" cy="213759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39725A-EFF2-0916-3BFA-D4631B284EAA}"/>
              </a:ext>
            </a:extLst>
          </p:cNvPr>
          <p:cNvSpPr txBox="1">
            <a:spLocks/>
          </p:cNvSpPr>
          <p:nvPr/>
        </p:nvSpPr>
        <p:spPr>
          <a:xfrm>
            <a:off x="6797834" y="990026"/>
            <a:ext cx="4229104" cy="488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496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10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 Nova"/>
                <a:ea typeface="+mn-lt"/>
                <a:cs typeface="+mn-lt"/>
              </a:rPr>
              <a:t>Mars does not have global magnetic field</a:t>
            </a:r>
            <a:endParaRPr lang="en-US">
              <a:latin typeface="Arial Nova"/>
              <a:ea typeface="+mn-lt"/>
              <a:cs typeface="+mn-lt"/>
            </a:endParaRPr>
          </a:p>
          <a:p>
            <a:r>
              <a:rPr lang="en-US" sz="2400" dirty="0">
                <a:latin typeface="Arial Nova"/>
                <a:ea typeface="+mn-lt"/>
                <a:cs typeface="+mn-lt"/>
              </a:rPr>
              <a:t>Suggested it once did, but no longer has one</a:t>
            </a:r>
            <a:endParaRPr lang="en-US">
              <a:latin typeface="Arial Nova"/>
              <a:ea typeface="+mn-lt"/>
              <a:cs typeface="+mn-lt"/>
            </a:endParaRPr>
          </a:p>
          <a:p>
            <a:r>
              <a:rPr lang="en-US" sz="2400" dirty="0">
                <a:latin typeface="Arial Nova"/>
                <a:ea typeface="+mn-lt"/>
                <a:cs typeface="+mn-lt"/>
              </a:rPr>
              <a:t>Crustal Magnetism</a:t>
            </a:r>
          </a:p>
          <a:p>
            <a:r>
              <a:rPr lang="en-US" sz="2400" dirty="0">
                <a:latin typeface="Arial Nova"/>
                <a:ea typeface="+mn-lt"/>
                <a:cs typeface="+mn-lt"/>
              </a:rPr>
              <a:t>History of magnetism on Mars</a:t>
            </a:r>
            <a:endParaRPr lang="en-US" dirty="0">
              <a:latin typeface="Arial Nova"/>
            </a:endParaRPr>
          </a:p>
          <a:p>
            <a:r>
              <a:rPr lang="en-US" sz="2400" dirty="0">
                <a:latin typeface="Arial Nova"/>
                <a:ea typeface="+mn-lt"/>
                <a:cs typeface="+mn-lt"/>
              </a:rPr>
              <a:t>Crust contains:</a:t>
            </a:r>
          </a:p>
          <a:p>
            <a:r>
              <a:rPr lang="en-US" sz="2400" dirty="0">
                <a:latin typeface="Arial Nova"/>
                <a:ea typeface="+mn-lt"/>
                <a:cs typeface="+mn-lt"/>
              </a:rPr>
              <a:t>Magnetite, Titanomagnetite</a:t>
            </a:r>
            <a:endParaRPr lang="en-US" dirty="0">
              <a:latin typeface="Arial Nova"/>
            </a:endParaRPr>
          </a:p>
          <a:p>
            <a:r>
              <a:rPr lang="en-US" sz="2400" dirty="0">
                <a:latin typeface="Arial Nova"/>
                <a:ea typeface="+mn-lt"/>
                <a:cs typeface="+mn-lt"/>
              </a:rPr>
              <a:t>Iron Sulfides</a:t>
            </a:r>
            <a:endParaRPr lang="en-US">
              <a:latin typeface="Arial Nova"/>
            </a:endParaRPr>
          </a:p>
          <a:p>
            <a:r>
              <a:rPr lang="en-US" sz="2400" dirty="0">
                <a:latin typeface="Arial Nova"/>
                <a:ea typeface="+mn-lt"/>
                <a:cs typeface="+mn-lt"/>
              </a:rPr>
              <a:t>Iron Oxide – Mars is red</a:t>
            </a:r>
            <a:endParaRPr lang="en-US" dirty="0">
              <a:latin typeface="Arial Nova"/>
              <a:ea typeface="+mn-lt"/>
              <a:cs typeface="+mn-lt"/>
            </a:endParaRPr>
          </a:p>
          <a:p>
            <a:endParaRPr lang="en-US" sz="2400" dirty="0">
              <a:latin typeface="Arial Nova"/>
            </a:endParaRPr>
          </a:p>
          <a:p>
            <a:endParaRPr lang="en-US" dirty="0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66697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96BFD4-44B0-5C43-0FE6-AE8623F9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089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64AC1-A448-57FD-E3BE-8AA17345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576" y="655180"/>
            <a:ext cx="4357316" cy="11811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Nova"/>
              </a:rPr>
              <a:t>Maven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F2569C-F722-C1EA-83AD-805F181C9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661" y="2273707"/>
            <a:ext cx="4412225" cy="38909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Nova"/>
              </a:rPr>
              <a:t>Satellite that orbits the Martian atmosphere</a:t>
            </a:r>
          </a:p>
          <a:p>
            <a:r>
              <a:rPr lang="en-US" sz="2800" dirty="0">
                <a:latin typeface="Arial Nova"/>
              </a:rPr>
              <a:t>Collects data on the crust with </a:t>
            </a:r>
            <a:r>
              <a:rPr lang="en-US" sz="2800" dirty="0">
                <a:latin typeface="Arial Nova"/>
                <a:ea typeface="+mn-lt"/>
                <a:cs typeface="+mn-lt"/>
              </a:rPr>
              <a:t>magnetometer measurements </a:t>
            </a:r>
          </a:p>
          <a:p>
            <a:r>
              <a:rPr lang="en-US" sz="2800" dirty="0">
                <a:latin typeface="Arial Nova"/>
              </a:rPr>
              <a:t>Used to map the crustal magnetic fields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25A08A-6B40-CDA2-874C-CBD30AB4C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2521332"/>
            <a:ext cx="6110048" cy="4339757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54EA1797-4E30-C904-0376-F02FA30A3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15365" b="1"/>
          <a:stretch/>
        </p:blipFill>
        <p:spPr>
          <a:xfrm>
            <a:off x="6965341" y="1250342"/>
            <a:ext cx="4357316" cy="4357316"/>
          </a:xfrm>
          <a:custGeom>
            <a:avLst/>
            <a:gdLst/>
            <a:ahLst/>
            <a:cxnLst/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</p:spPr>
      </p:pic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596688B-76AA-9432-109A-D1F7C125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" y="4910445"/>
            <a:ext cx="1364226" cy="18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2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0C1D2-3224-D10C-BD32-3CD3C7F9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887" y="885784"/>
            <a:ext cx="4264686" cy="10929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cap="all" spc="600" baseline="0" dirty="0">
                <a:latin typeface="Arial Nova"/>
              </a:rPr>
              <a:t>Coding</a:t>
            </a: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2C7AC-EE80-6B74-EE07-970D43255AF0}"/>
              </a:ext>
            </a:extLst>
          </p:cNvPr>
          <p:cNvSpPr txBox="1"/>
          <p:nvPr/>
        </p:nvSpPr>
        <p:spPr>
          <a:xfrm>
            <a:off x="1382661" y="2064771"/>
            <a:ext cx="4191000" cy="389096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 Nova"/>
              </a:rPr>
              <a:t>Primary languages were FORTRAN and IDL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 Nova"/>
              </a:rPr>
              <a:t>Select files select orbits over specific latitudes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 Nova"/>
              </a:rPr>
              <a:t>Order files order the orbits by longitude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 Nova"/>
              </a:rPr>
              <a:t>Super Mongo program converts the data into stack plots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endParaRPr lang="en-US"/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endParaRPr lang="en-US"/>
          </a:p>
        </p:txBody>
      </p:sp>
      <p:pic>
        <p:nvPicPr>
          <p:cNvPr id="22" name="Picture 4" descr="Computer script on a screen">
            <a:extLst>
              <a:ext uri="{FF2B5EF4-FFF2-40B4-BE49-F238E27FC236}">
                <a16:creationId xmlns:a16="http://schemas.microsoft.com/office/drawing/2014/main" id="{23F6F7AA-ACD5-B689-23BB-1331F7DEC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" r="40639"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2A9906A-5CE9-601D-22E1-CB96BC7F1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" y="5057929"/>
            <a:ext cx="1364226" cy="18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6EC55-C525-D044-8A13-7B147F11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76" y="-105232"/>
            <a:ext cx="4264686" cy="109295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Nova"/>
              </a:rPr>
              <a:t>Stack </a:t>
            </a:r>
            <a:r>
              <a:rPr lang="en-US" sz="3600" dirty="0" err="1">
                <a:latin typeface="Arial Nova"/>
              </a:rPr>
              <a:t>PLots</a:t>
            </a:r>
            <a:endParaRPr lang="en-US" sz="3600" dirty="0">
              <a:latin typeface="Arial Nov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9560B7-E2DB-728F-2994-C987EEEF6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535" y="1141093"/>
            <a:ext cx="4191000" cy="41490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Arial Nova"/>
              </a:rPr>
              <a:t>Stack Plot of 20 different orbits</a:t>
            </a:r>
          </a:p>
          <a:p>
            <a:r>
              <a:rPr lang="en-US" sz="2400" dirty="0">
                <a:latin typeface="Arial Nova"/>
              </a:rPr>
              <a:t>Nanoteslas are the unit of measurement</a:t>
            </a:r>
          </a:p>
          <a:p>
            <a:r>
              <a:rPr lang="en-US" sz="2400" dirty="0">
                <a:latin typeface="Arial Nova"/>
              </a:rPr>
              <a:t>1/50,000 of the Earth's field</a:t>
            </a:r>
          </a:p>
          <a:p>
            <a:r>
              <a:rPr lang="en-US" sz="2400" dirty="0">
                <a:latin typeface="Arial Nova"/>
              </a:rPr>
              <a:t>Solar wind interference </a:t>
            </a:r>
          </a:p>
          <a:p>
            <a:r>
              <a:rPr lang="en-US" sz="2400" dirty="0">
                <a:latin typeface="Arial Nova"/>
              </a:rPr>
              <a:t>Eliminate corrupted orbits</a:t>
            </a:r>
          </a:p>
          <a:p>
            <a:r>
              <a:rPr lang="en-US" sz="2400" dirty="0">
                <a:latin typeface="Arial Nova"/>
              </a:rPr>
              <a:t>Place remaining orbits in edited file</a:t>
            </a:r>
          </a:p>
          <a:p>
            <a:r>
              <a:rPr lang="en-US" sz="2400" dirty="0">
                <a:latin typeface="Arial Nova"/>
              </a:rPr>
              <a:t>From edited file develop contour map</a:t>
            </a:r>
          </a:p>
          <a:p>
            <a:endParaRPr lang="en-US" sz="2400" dirty="0">
              <a:latin typeface="Arial Nova"/>
            </a:endParaRPr>
          </a:p>
          <a:p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242C681E-64EC-4E1F-02D4-43F397C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6" b="7013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pic>
        <p:nvPicPr>
          <p:cNvPr id="4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756D762-1658-A345-B5E0-4F700A395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" y="4947316"/>
            <a:ext cx="1364226" cy="18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1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9ED580-63C5-A19A-548E-20B2B7528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9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71645A-E574-F970-F079-09F7B7C4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8796" y="2521332"/>
            <a:ext cx="6110048" cy="4339757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370BFB-26BE-A6C8-99B8-5E317DB43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345" y="1997438"/>
            <a:ext cx="4212389" cy="46334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400" dirty="0">
                <a:latin typeface="Arial Nova"/>
              </a:rPr>
              <a:t>Not topography (elevation)</a:t>
            </a:r>
          </a:p>
          <a:p>
            <a:r>
              <a:rPr lang="en-US" sz="2400" dirty="0">
                <a:latin typeface="Arial Nova"/>
              </a:rPr>
              <a:t>Adjusted to 150 km altitude</a:t>
            </a:r>
          </a:p>
          <a:p>
            <a:r>
              <a:rPr lang="en-US" sz="2400" dirty="0">
                <a:latin typeface="Arial Nova"/>
              </a:rPr>
              <a:t>20 nanotesla intervals</a:t>
            </a:r>
          </a:p>
          <a:p>
            <a:r>
              <a:rPr lang="en-US" sz="2400" dirty="0">
                <a:latin typeface="Arial Nova"/>
              </a:rPr>
              <a:t>Map of the strength of magnetic fields</a:t>
            </a:r>
          </a:p>
          <a:p>
            <a:r>
              <a:rPr lang="en-US" sz="2400" dirty="0">
                <a:latin typeface="Arial Nova"/>
              </a:rPr>
              <a:t>Peak 1,200nT = 1.2 </a:t>
            </a:r>
            <a:r>
              <a:rPr lang="en-US" sz="2400" dirty="0" err="1">
                <a:latin typeface="Arial Nova"/>
              </a:rPr>
              <a:t>microteslas</a:t>
            </a:r>
            <a:endParaRPr lang="en-US" sz="2400">
              <a:latin typeface="Arial Nova"/>
            </a:endParaRPr>
          </a:p>
          <a:p>
            <a:r>
              <a:rPr lang="en-US" sz="2400" dirty="0">
                <a:latin typeface="Arial Nova"/>
              </a:rPr>
              <a:t>Field at the surface is much larger</a:t>
            </a:r>
          </a:p>
          <a:p>
            <a:r>
              <a:rPr lang="en-US" sz="2400" dirty="0">
                <a:latin typeface="Arial Nova"/>
              </a:rPr>
              <a:t>Regions of weak magnetism</a:t>
            </a:r>
          </a:p>
          <a:p>
            <a:r>
              <a:rPr lang="en-US" sz="2400" dirty="0">
                <a:latin typeface="Arial Nova"/>
              </a:rPr>
              <a:t>Reasons for demagnetization</a:t>
            </a:r>
          </a:p>
          <a:p>
            <a:pPr marL="0" indent="0">
              <a:buNone/>
            </a:pPr>
            <a:endParaRPr lang="en-US" dirty="0">
              <a:latin typeface="Arial Nova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859DFA3-A470-DC01-00F1-AA9CE3D3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951" y="5057929"/>
            <a:ext cx="1364226" cy="18057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128349-0598-6AB6-2031-B4D92099BA38}"/>
              </a:ext>
            </a:extLst>
          </p:cNvPr>
          <p:cNvSpPr txBox="1">
            <a:spLocks/>
          </p:cNvSpPr>
          <p:nvPr/>
        </p:nvSpPr>
        <p:spPr>
          <a:xfrm>
            <a:off x="6537570" y="772110"/>
            <a:ext cx="4210050" cy="1141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Martian  </a:t>
            </a:r>
            <a:endParaRPr lang="en-US" dirty="0"/>
          </a:p>
          <a:p>
            <a:r>
              <a:rPr lang="en-US" sz="3600" dirty="0"/>
              <a:t>Contour Map</a:t>
            </a:r>
            <a:endParaRPr lang="en-US" dirty="0"/>
          </a:p>
        </p:txBody>
      </p:sp>
      <p:pic>
        <p:nvPicPr>
          <p:cNvPr id="9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A16E9902-9221-28E3-52F6-FA2C171B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6" y="3334581"/>
            <a:ext cx="5963264" cy="314457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0F02C6D1-FF65-A60F-8036-A0B8DD0AB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" y="143696"/>
            <a:ext cx="5950972" cy="308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1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70BC64E-B094-49DE-BD9C-DB662FCF5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47F5D-5AA2-B1AF-A581-7B6556F0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816" y="286467"/>
            <a:ext cx="2819780" cy="628036"/>
          </a:xfrm>
        </p:spPr>
        <p:txBody>
          <a:bodyPr>
            <a:normAutofit/>
          </a:bodyPr>
          <a:lstStyle/>
          <a:p>
            <a:r>
              <a:rPr lang="en-US" dirty="0">
                <a:latin typeface="Arial Nova"/>
              </a:rPr>
              <a:t>Moon Map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18E0F5-1EF3-64D6-0802-B7983AC6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370BFB-26BE-A6C8-99B8-5E317DB43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88" y="1017672"/>
            <a:ext cx="3207774" cy="56174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400" dirty="0">
                <a:latin typeface="Arial Nova"/>
              </a:rPr>
              <a:t>Map of the strength of magnetic fields</a:t>
            </a:r>
            <a:endParaRPr lang="en-US"/>
          </a:p>
          <a:p>
            <a:r>
              <a:rPr lang="en-US" sz="2400" dirty="0">
                <a:latin typeface="Arial Nova"/>
              </a:rPr>
              <a:t>Measured in 1 nanotesla intervals</a:t>
            </a:r>
            <a:endParaRPr lang="en-US" dirty="0">
              <a:latin typeface="Trade Gothic Next Light"/>
            </a:endParaRPr>
          </a:p>
          <a:p>
            <a:r>
              <a:rPr lang="en-US" sz="2400" dirty="0">
                <a:latin typeface="Arial Nova"/>
              </a:rPr>
              <a:t>Magnetism is due to metallic iron</a:t>
            </a:r>
          </a:p>
          <a:p>
            <a:r>
              <a:rPr lang="en-US" sz="2400" dirty="0">
                <a:latin typeface="Arial Nova"/>
              </a:rPr>
              <a:t>No atmosphere</a:t>
            </a:r>
          </a:p>
          <a:p>
            <a:r>
              <a:rPr lang="en-US" sz="2400" dirty="0">
                <a:latin typeface="Arial Nova"/>
              </a:rPr>
              <a:t>Less iron than on Mars</a:t>
            </a:r>
          </a:p>
          <a:p>
            <a:endParaRPr lang="en-US" sz="2400" dirty="0">
              <a:latin typeface="Arial Nova"/>
            </a:endParaRPr>
          </a:p>
          <a:p>
            <a:pPr marL="0" indent="0">
              <a:buNone/>
            </a:pPr>
            <a:endParaRPr lang="en-US" sz="2400" dirty="0">
              <a:latin typeface="Arial Nova"/>
            </a:endParaRPr>
          </a:p>
          <a:p>
            <a:pPr marL="0" indent="0">
              <a:buNone/>
            </a:pPr>
            <a:endParaRPr lang="en-US" sz="2400" dirty="0">
              <a:latin typeface="Arial Nova"/>
            </a:endParaRPr>
          </a:p>
          <a:p>
            <a:endParaRPr lang="en-US" sz="2400" dirty="0">
              <a:latin typeface="Arial Nova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7AFE9C9-CD3C-1355-6D54-9C4C4C46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12" y="1542676"/>
            <a:ext cx="8899520" cy="3121263"/>
          </a:xfrm>
          <a:prstGeom prst="rect">
            <a:avLst/>
          </a:prstGeom>
        </p:spPr>
      </p:pic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2AA3EF5-D28F-67A8-28CA-26C875DA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7661" y="4971897"/>
            <a:ext cx="1364226" cy="18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6">
            <a:extLst>
              <a:ext uri="{FF2B5EF4-FFF2-40B4-BE49-F238E27FC236}">
                <a16:creationId xmlns:a16="http://schemas.microsoft.com/office/drawing/2014/main" id="{5669F72C-E3FB-4C48-AEBD-AF7AC0D7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3F64E9FB-A666-075C-B281-D6638F1F6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00748"/>
            <a:ext cx="6095999" cy="456315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47F5D-5AA2-B1AF-A581-7B6556F0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80" y="233516"/>
            <a:ext cx="4009639" cy="1056968"/>
          </a:xfrm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latin typeface="Arial Nova"/>
              </a:rPr>
              <a:t>Artemis Missions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39778A-1EB4-8698-F21E-30E3B7F9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370BFB-26BE-A6C8-99B8-5E317DB43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738" y="4878411"/>
            <a:ext cx="4256019" cy="127819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US" sz="2400" dirty="0">
                <a:latin typeface="Arial Nova"/>
              </a:rPr>
              <a:t>Voyage to the South Pole</a:t>
            </a:r>
          </a:p>
          <a:p>
            <a:pPr marL="342900" indent="-342900"/>
            <a:r>
              <a:rPr lang="en-US" sz="2400" dirty="0">
                <a:latin typeface="Arial Nova"/>
              </a:rPr>
              <a:t>More water in the South Pole than the North</a:t>
            </a:r>
          </a:p>
          <a:p>
            <a:r>
              <a:rPr lang="en-US" sz="2400" dirty="0">
                <a:latin typeface="Arial Nova"/>
              </a:rPr>
              <a:t>More magnetism on the South Pole than the North</a:t>
            </a:r>
          </a:p>
          <a:p>
            <a:r>
              <a:rPr lang="en-US" sz="2400" dirty="0">
                <a:latin typeface="Arial Nova"/>
              </a:rPr>
              <a:t>Suggested that magnetism Protects against solar wind</a:t>
            </a:r>
          </a:p>
          <a:p>
            <a:pPr marL="0" indent="0">
              <a:buNone/>
            </a:pPr>
            <a:endParaRPr lang="en-US" sz="2400" dirty="0">
              <a:latin typeface="Arial Nova"/>
            </a:endParaRPr>
          </a:p>
          <a:p>
            <a:pPr marL="0" indent="0">
              <a:buNone/>
            </a:pPr>
            <a:endParaRPr lang="en-US">
              <a:latin typeface="Arial Nova"/>
            </a:endParaRPr>
          </a:p>
          <a:p>
            <a:pPr marL="0" indent="0">
              <a:buNone/>
            </a:pPr>
            <a:endParaRPr lang="en-US">
              <a:latin typeface="Arial Nova"/>
            </a:endParaRPr>
          </a:p>
          <a:p>
            <a:endParaRPr lang="en-US">
              <a:latin typeface="Arial Nova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2AA3EF5-D28F-67A8-28CA-26C875DA4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" y="5006716"/>
            <a:ext cx="1313540" cy="1752962"/>
          </a:xfrm>
          <a:prstGeom prst="rect">
            <a:avLst/>
          </a:prstGeom>
        </p:spPr>
      </p:pic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FC2C7078-68F2-7F9E-B99C-5BCA0D177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391" y="234499"/>
            <a:ext cx="3513885" cy="65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94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DF0E57-1A01-1287-F185-1E2A50BC9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31E7ECB0-9922-6747-31BF-7EB047B9D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1" y="1247985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E6C41-0E62-CE3E-B31E-CA15F198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2302626"/>
            <a:ext cx="3936275" cy="1351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Arial Nova"/>
              </a:rPr>
              <a:t>Thank you!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5986FC0-96CD-DC42-A7AC-DC0A34306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5D2BFE0-086F-85BB-289F-7D1446A4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178" y="827037"/>
            <a:ext cx="3882802" cy="518354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A2E728-2449-3576-AC12-C70878F4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069303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Custom 7">
      <a:dk1>
        <a:sysClr val="windowText" lastClr="000000"/>
      </a:dk1>
      <a:lt1>
        <a:sysClr val="window" lastClr="FFFFFF"/>
      </a:lt1>
      <a:dk2>
        <a:srgbClr val="0A2E36"/>
      </a:dk2>
      <a:lt2>
        <a:srgbClr val="E7E6E6"/>
      </a:lt2>
      <a:accent1>
        <a:srgbClr val="188659"/>
      </a:accent1>
      <a:accent2>
        <a:srgbClr val="A3A300"/>
      </a:accent2>
      <a:accent3>
        <a:srgbClr val="00ADA8"/>
      </a:accent3>
      <a:accent4>
        <a:srgbClr val="EA0440"/>
      </a:accent4>
      <a:accent5>
        <a:srgbClr val="92278F"/>
      </a:accent5>
      <a:accent6>
        <a:srgbClr val="E15BC1"/>
      </a:accent6>
      <a:hlink>
        <a:srgbClr val="188659"/>
      </a:hlink>
      <a:folHlink>
        <a:srgbClr val="EA0440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255</Words>
  <Application>Microsoft Office PowerPoint</Application>
  <PresentationFormat>Widescreen</PresentationFormat>
  <Paragraphs>65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Nova</vt:lpstr>
      <vt:lpstr>Calibri</vt:lpstr>
      <vt:lpstr>Trade Gothic Next Cond</vt:lpstr>
      <vt:lpstr>Trade Gothic Next Light</vt:lpstr>
      <vt:lpstr>AfterglowVTI</vt:lpstr>
      <vt:lpstr>Contour Mapping of Crustal Magnetism on Mars </vt:lpstr>
      <vt:lpstr>Background</vt:lpstr>
      <vt:lpstr>Maven</vt:lpstr>
      <vt:lpstr>Coding</vt:lpstr>
      <vt:lpstr>Stack PLots</vt:lpstr>
      <vt:lpstr>PowerPoint Presentation</vt:lpstr>
      <vt:lpstr>Moon Map</vt:lpstr>
      <vt:lpstr>Artemis Missions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421</cp:revision>
  <dcterms:created xsi:type="dcterms:W3CDTF">2023-03-19T20:44:15Z</dcterms:created>
  <dcterms:modified xsi:type="dcterms:W3CDTF">2023-04-14T18:23:25Z</dcterms:modified>
</cp:coreProperties>
</file>